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B233-2331-4320-A5D5-4E371005727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C1D3D-52A9-44F0-9319-CF1DF6B9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8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1D3D-52A9-44F0-9319-CF1DF6B96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490383-3150-4AD8-9A2D-A961B7AD145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85BCDC9-C693-4F20-8899-ABC2C6661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in/tarateafor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hyperlink" Target="https://www.linkedin.com/in/christopherweakley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in/tarateafor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hyperlink" Target="https://www.linkedin.com/in/christopherweakley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cartoon.com/pdf.php?CartoonID=1111&amp;PaperSize=Letter" TargetMode="External"/><Relationship Id="rId2" Type="http://schemas.openxmlformats.org/officeDocument/2006/relationships/hyperlink" Target="http://sct.emu.edu.tr/courses/mtit/itec580/userfiles/files/info_it_projects_fail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2.gif"/><Relationship Id="rId7" Type="http://schemas.openxmlformats.org/officeDocument/2006/relationships/image" Target="../media/image9.png"/><Relationship Id="rId2" Type="http://schemas.openxmlformats.org/officeDocument/2006/relationships/hyperlink" Target="http://www.jimcollins.com/article_topics/articles/good-to-grea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Preventing Disaster: </a:t>
            </a:r>
            <a:br>
              <a:rPr lang="en-US" b="1" dirty="0" smtClean="0"/>
            </a:br>
            <a:r>
              <a:rPr lang="en-US" dirty="0" smtClean="0"/>
              <a:t>How to Avoid Common IT Project Management Pitfalls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25110"/>
            <a:ext cx="8825658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Providge</a:t>
            </a:r>
            <a:r>
              <a:rPr lang="en-US" dirty="0" smtClean="0">
                <a:solidFill>
                  <a:schemeClr val="bg1"/>
                </a:solidFill>
              </a:rPr>
              <a:t> Consulting, LLC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September 23, 2015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www.Providge.COM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0302" y="4353098"/>
            <a:ext cx="5040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hlinkClick r:id="rId2"/>
              </a:rPr>
              <a:t>Tara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2"/>
              </a:rPr>
              <a:t>Teaford</a:t>
            </a:r>
            <a:r>
              <a:rPr lang="en-US" sz="1600" dirty="0">
                <a:latin typeface="Calibri" panose="020F0502020204030204" pitchFamily="34" charset="0"/>
              </a:rPr>
              <a:t> is a Managing Director at Providge Consulting. Tara </a:t>
            </a:r>
            <a:r>
              <a:rPr lang="en-US" sz="1600" dirty="0" smtClean="0">
                <a:latin typeface="Calibri" panose="020F0502020204030204" pitchFamily="34" charset="0"/>
              </a:rPr>
              <a:t>has an MBA in Economics and is </a:t>
            </a:r>
            <a:r>
              <a:rPr lang="en-US" sz="1600" dirty="0">
                <a:latin typeface="Calibri" panose="020F0502020204030204" pitchFamily="34" charset="0"/>
              </a:rPr>
              <a:t>a </a:t>
            </a:r>
            <a:r>
              <a:rPr lang="en-US" sz="1600" dirty="0" smtClean="0">
                <a:latin typeface="Calibri" panose="020F0502020204030204" pitchFamily="34" charset="0"/>
              </a:rPr>
              <a:t>PMP® certified </a:t>
            </a:r>
            <a:r>
              <a:rPr lang="en-US" sz="1600" dirty="0">
                <a:latin typeface="Calibri" panose="020F0502020204030204" pitchFamily="34" charset="0"/>
              </a:rPr>
              <a:t>project manager with over 15 years of experience managing complex </a:t>
            </a:r>
            <a:r>
              <a:rPr lang="en-US" sz="1600" dirty="0" smtClean="0">
                <a:latin typeface="Calibri" panose="020F0502020204030204" pitchFamily="34" charset="0"/>
              </a:rPr>
              <a:t>projects</a:t>
            </a:r>
            <a:r>
              <a:rPr lang="en-US" sz="1600" dirty="0">
                <a:latin typeface="Calibri" panose="020F0502020204030204" pitchFamily="34" charset="0"/>
              </a:rPr>
              <a:t>. She has experience managing projects of various scope in the healthcare, retail, and hospitality industries. Tara's two must-have project management tools are a project charter and a RAID log.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06" y="1716708"/>
            <a:ext cx="2361713" cy="255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2" y="1664599"/>
            <a:ext cx="2470487" cy="2609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14375" y="4353098"/>
            <a:ext cx="5059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hlinkClick r:id="rId5"/>
              </a:rPr>
              <a:t>Chris Weakley</a:t>
            </a:r>
            <a:r>
              <a:rPr lang="en-US" sz="1600" dirty="0" smtClean="0">
                <a:latin typeface="Calibri" panose="020F0502020204030204" pitchFamily="34" charset="0"/>
              </a:rPr>
              <a:t> is a Senior Consultant at </a:t>
            </a:r>
            <a:r>
              <a:rPr lang="en-US" sz="1600" dirty="0" err="1" smtClean="0">
                <a:latin typeface="Calibri" panose="020F0502020204030204" pitchFamily="34" charset="0"/>
              </a:rPr>
              <a:t>Providge</a:t>
            </a:r>
            <a:r>
              <a:rPr lang="en-US" sz="1600" dirty="0" smtClean="0">
                <a:latin typeface="Calibri" panose="020F0502020204030204" pitchFamily="34" charset="0"/>
              </a:rPr>
              <a:t> Consulting. He is a certified PMP and certified Scrum Master. Chris has extensive experience global program and project management, enterprise software development and deployment and agile software development. Chris is a big-believer in limiting scope creep on projects to prevent derailment. 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8800" y="6019800"/>
            <a:ext cx="2743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Providge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ITPMPitfalls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59865"/>
            <a:ext cx="8761412" cy="37091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Welcome: why </a:t>
            </a:r>
            <a:r>
              <a:rPr lang="en-US" dirty="0"/>
              <a:t>this topic is important to organizations</a:t>
            </a:r>
          </a:p>
          <a:p>
            <a:endParaRPr lang="en-US" dirty="0" smtClean="0"/>
          </a:p>
          <a:p>
            <a:r>
              <a:rPr lang="en-US" dirty="0" smtClean="0"/>
              <a:t>Introductions</a:t>
            </a:r>
          </a:p>
          <a:p>
            <a:endParaRPr lang="en-US" dirty="0" smtClean="0"/>
          </a:p>
          <a:p>
            <a:r>
              <a:rPr lang="en-US" dirty="0" smtClean="0"/>
              <a:t>Common Pitfalls of IT Project Management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Causes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Mitigating Tactics</a:t>
            </a:r>
          </a:p>
          <a:p>
            <a:endParaRPr lang="en-US" dirty="0"/>
          </a:p>
          <a:p>
            <a:r>
              <a:rPr lang="en-US" dirty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8800" y="6019800"/>
            <a:ext cx="2743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Providge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ITPMPitfalls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88" y="2606272"/>
            <a:ext cx="3860696" cy="341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0302" y="4353098"/>
            <a:ext cx="5040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hlinkClick r:id="rId2"/>
              </a:rPr>
              <a:t>Tara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hlinkClick r:id="rId2"/>
              </a:rPr>
              <a:t>Teaford</a:t>
            </a:r>
            <a:r>
              <a:rPr lang="en-US" sz="1600" dirty="0">
                <a:latin typeface="Calibri" panose="020F0502020204030204" pitchFamily="34" charset="0"/>
              </a:rPr>
              <a:t> is a Managing Director at Providge Consulting. Tara </a:t>
            </a:r>
            <a:r>
              <a:rPr lang="en-US" sz="1600" dirty="0" smtClean="0">
                <a:latin typeface="Calibri" panose="020F0502020204030204" pitchFamily="34" charset="0"/>
              </a:rPr>
              <a:t>has an MBA in Economics and is </a:t>
            </a:r>
            <a:r>
              <a:rPr lang="en-US" sz="1600" dirty="0">
                <a:latin typeface="Calibri" panose="020F0502020204030204" pitchFamily="34" charset="0"/>
              </a:rPr>
              <a:t>a </a:t>
            </a:r>
            <a:r>
              <a:rPr lang="en-US" sz="1600" dirty="0" smtClean="0">
                <a:latin typeface="Calibri" panose="020F0502020204030204" pitchFamily="34" charset="0"/>
              </a:rPr>
              <a:t>PMP® certified </a:t>
            </a:r>
            <a:r>
              <a:rPr lang="en-US" sz="1600" dirty="0">
                <a:latin typeface="Calibri" panose="020F0502020204030204" pitchFamily="34" charset="0"/>
              </a:rPr>
              <a:t>project manager with over 15 years of experience managing complex </a:t>
            </a:r>
            <a:r>
              <a:rPr lang="en-US" sz="1600" dirty="0" smtClean="0">
                <a:latin typeface="Calibri" panose="020F0502020204030204" pitchFamily="34" charset="0"/>
              </a:rPr>
              <a:t>projects</a:t>
            </a:r>
            <a:r>
              <a:rPr lang="en-US" sz="1600" dirty="0">
                <a:latin typeface="Calibri" panose="020F0502020204030204" pitchFamily="34" charset="0"/>
              </a:rPr>
              <a:t>. She has experience managing projects of various scope in the healthcare, retail, and hospitality industries. Tara's two must-have project management tools are a project charter and a RAID log.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06" y="1716708"/>
            <a:ext cx="2361713" cy="255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2" y="1664599"/>
            <a:ext cx="2470487" cy="2609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14375" y="4353098"/>
            <a:ext cx="5059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hlinkClick r:id="rId5"/>
              </a:rPr>
              <a:t>Chris Weakley</a:t>
            </a:r>
            <a:r>
              <a:rPr lang="en-US" sz="1600" dirty="0" smtClean="0">
                <a:latin typeface="Calibri" panose="020F0502020204030204" pitchFamily="34" charset="0"/>
              </a:rPr>
              <a:t> is a Senior Consultant at </a:t>
            </a:r>
            <a:r>
              <a:rPr lang="en-US" sz="1600" dirty="0" err="1" smtClean="0">
                <a:latin typeface="Calibri" panose="020F0502020204030204" pitchFamily="34" charset="0"/>
              </a:rPr>
              <a:t>Providge</a:t>
            </a:r>
            <a:r>
              <a:rPr lang="en-US" sz="1600" dirty="0" smtClean="0">
                <a:latin typeface="Calibri" panose="020F0502020204030204" pitchFamily="34" charset="0"/>
              </a:rPr>
              <a:t> Consulting. He is a certified PMP and certified Scrum Master. Chris has extensive experience global program and project management, enterprise software development and deployment and agile software development. Chris is a big-believer in limiting scope creep on projects to prevent derailment. 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 of IT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Why IT Projects Fail </a:t>
            </a:r>
            <a:r>
              <a:rPr lang="en-US" dirty="0" smtClean="0">
                <a:hlinkClick r:id="rId2"/>
              </a:rPr>
              <a:t>by </a:t>
            </a:r>
            <a:r>
              <a:rPr lang="en-US" dirty="0" err="1">
                <a:hlinkClick r:id="rId2"/>
              </a:rPr>
              <a:t>Taimour</a:t>
            </a:r>
            <a:r>
              <a:rPr lang="en-US" dirty="0" smtClean="0">
                <a:hlinkClick r:id="rId2"/>
              </a:rPr>
              <a:t> Al </a:t>
            </a:r>
            <a:r>
              <a:rPr lang="en-US" dirty="0" err="1" smtClean="0">
                <a:hlinkClick r:id="rId2"/>
              </a:rPr>
              <a:t>Neimat</a:t>
            </a:r>
            <a:r>
              <a:rPr lang="en-US" dirty="0" smtClean="0">
                <a:hlinkClick r:id="rId2"/>
              </a:rPr>
              <a:t> </a:t>
            </a:r>
            <a:endParaRPr lang="en-US" dirty="0"/>
          </a:p>
          <a:p>
            <a:r>
              <a:rPr lang="en-US" dirty="0" smtClean="0"/>
              <a:t>Poor planning</a:t>
            </a:r>
          </a:p>
          <a:p>
            <a:r>
              <a:rPr lang="en-US" dirty="0" smtClean="0"/>
              <a:t>Unclear </a:t>
            </a:r>
            <a:r>
              <a:rPr lang="en-US" dirty="0"/>
              <a:t>goals and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Objectives </a:t>
            </a:r>
            <a:r>
              <a:rPr lang="en-US" dirty="0"/>
              <a:t>changing during the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Unrealistic </a:t>
            </a:r>
            <a:r>
              <a:rPr lang="en-US" dirty="0"/>
              <a:t>time or resource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Lack </a:t>
            </a:r>
            <a:r>
              <a:rPr lang="en-US" dirty="0"/>
              <a:t>of executive support and user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Failure </a:t>
            </a:r>
            <a:r>
              <a:rPr lang="en-US" dirty="0"/>
              <a:t>to communicate and act as a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Inappropriate </a:t>
            </a:r>
            <a:r>
              <a:rPr lang="en-US" dirty="0"/>
              <a:t>skills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645831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Two themes:</a:t>
            </a:r>
          </a:p>
          <a:p>
            <a:endParaRPr lang="en-US" dirty="0"/>
          </a:p>
          <a:p>
            <a:pPr lvl="1"/>
            <a:r>
              <a:rPr lang="en-US" sz="1900" b="1" dirty="0" smtClean="0"/>
              <a:t>Unclear End State</a:t>
            </a:r>
            <a:endParaRPr lang="en-US" sz="1900" b="1" dirty="0"/>
          </a:p>
          <a:p>
            <a:pPr lvl="2"/>
            <a:r>
              <a:rPr lang="en-US" sz="1700" dirty="0" smtClean="0">
                <a:hlinkClick r:id="rId3"/>
              </a:rPr>
              <a:t>Tire Swing</a:t>
            </a:r>
            <a:endParaRPr lang="en-US" sz="1700" dirty="0"/>
          </a:p>
          <a:p>
            <a:pPr lvl="1"/>
            <a:r>
              <a:rPr lang="en-US" sz="1900" b="1" dirty="0"/>
              <a:t>Failure to M</a:t>
            </a:r>
            <a:r>
              <a:rPr lang="en-US" sz="1900" b="1" dirty="0" smtClean="0"/>
              <a:t>anage </a:t>
            </a:r>
            <a:r>
              <a:rPr lang="en-US" sz="1900" b="1" dirty="0"/>
              <a:t>S</a:t>
            </a:r>
            <a:r>
              <a:rPr lang="en-US" sz="1900" b="1" dirty="0" smtClean="0"/>
              <a:t>cope and Resources</a:t>
            </a:r>
            <a:endParaRPr lang="en-US" sz="1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297585" cy="706964"/>
          </a:xfrm>
        </p:spPr>
        <p:txBody>
          <a:bodyPr/>
          <a:lstStyle/>
          <a:p>
            <a:r>
              <a:rPr lang="en-US" dirty="0" smtClean="0"/>
              <a:t>Mitigating Strategies and Tactics (PPPPP)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where you are going</a:t>
            </a:r>
          </a:p>
          <a:p>
            <a:pPr lvl="1"/>
            <a:r>
              <a:rPr lang="en-US" b="1" dirty="0" smtClean="0"/>
              <a:t>Create </a:t>
            </a:r>
            <a:r>
              <a:rPr lang="en-US" b="1" dirty="0"/>
              <a:t>a </a:t>
            </a:r>
            <a:r>
              <a:rPr lang="en-US" b="1" dirty="0" smtClean="0"/>
              <a:t>solid project charter</a:t>
            </a:r>
          </a:p>
          <a:p>
            <a:pPr lvl="2"/>
            <a:r>
              <a:rPr lang="en-US" dirty="0" smtClean="0"/>
              <a:t>WHAT are you doing?</a:t>
            </a:r>
          </a:p>
          <a:p>
            <a:pPr lvl="2"/>
            <a:r>
              <a:rPr lang="en-US" dirty="0" smtClean="0"/>
              <a:t>WHEN does it need to be finished?</a:t>
            </a:r>
          </a:p>
          <a:p>
            <a:pPr lvl="2"/>
            <a:r>
              <a:rPr lang="en-US" dirty="0" smtClean="0"/>
              <a:t>WHO is involved? (Stakeholders)</a:t>
            </a:r>
          </a:p>
          <a:p>
            <a:pPr lvl="3"/>
            <a:r>
              <a:rPr lang="en-US" dirty="0" smtClean="0"/>
              <a:t>Sponsor</a:t>
            </a:r>
          </a:p>
          <a:p>
            <a:pPr lvl="3"/>
            <a:r>
              <a:rPr lang="en-US" dirty="0" smtClean="0"/>
              <a:t>Team/Resourcing</a:t>
            </a:r>
          </a:p>
          <a:p>
            <a:pPr lvl="3"/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WHY are we doing this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Real world example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68" y="2603499"/>
            <a:ext cx="5873798" cy="320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72" y="2632976"/>
            <a:ext cx="1442545" cy="2608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379" y="2711669"/>
            <a:ext cx="1395762" cy="1341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814" y="3162881"/>
            <a:ext cx="1480749" cy="1293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358" y="2759008"/>
            <a:ext cx="1093980" cy="105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506" y="4059712"/>
            <a:ext cx="3637219" cy="2362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Mitigating Strategies and Tactics (PPPPP)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Effectively </a:t>
            </a:r>
            <a:r>
              <a:rPr lang="en-US" b="1" dirty="0"/>
              <a:t>manage scope and resources </a:t>
            </a:r>
            <a:r>
              <a:rPr lang="en-US" dirty="0"/>
              <a:t>(Limit scope creep)</a:t>
            </a:r>
          </a:p>
          <a:p>
            <a:pPr lvl="1"/>
            <a:r>
              <a:rPr lang="en-US" dirty="0">
                <a:hlinkClick r:id="rId2"/>
              </a:rPr>
              <a:t>Resource </a:t>
            </a:r>
            <a:r>
              <a:rPr lang="en-US" i="1" dirty="0">
                <a:hlinkClick r:id="rId2"/>
              </a:rPr>
              <a:t>right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Accountable, authorized PM to drive progress</a:t>
            </a:r>
            <a:endParaRPr lang="en-US" dirty="0"/>
          </a:p>
          <a:p>
            <a:pPr lvl="2"/>
            <a:r>
              <a:rPr lang="en-US" dirty="0" smtClean="0"/>
              <a:t>3 great resources &gt; 10 poor resources</a:t>
            </a:r>
          </a:p>
          <a:p>
            <a:pPr lvl="1"/>
            <a:r>
              <a:rPr lang="en-US" dirty="0" smtClean="0"/>
              <a:t>Communicate, communicate, communicate.</a:t>
            </a:r>
          </a:p>
        </p:txBody>
      </p:sp>
      <p:pic>
        <p:nvPicPr>
          <p:cNvPr id="5" name="Picture 2" descr="http://www.marketingmel.com/wp-content/uploads/2010/12/bus_2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93" y="2604409"/>
            <a:ext cx="23495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779" y="4624461"/>
            <a:ext cx="3161643" cy="1692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838" y="4945257"/>
            <a:ext cx="1093980" cy="105086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>
            <a:off x="2230818" y="5470691"/>
            <a:ext cx="651961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383" y="5105477"/>
            <a:ext cx="2680630" cy="69660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3"/>
            <a:endCxn id="14" idx="1"/>
          </p:cNvCxnSpPr>
          <p:nvPr/>
        </p:nvCxnSpPr>
        <p:spPr>
          <a:xfrm flipV="1">
            <a:off x="6044422" y="5453779"/>
            <a:ext cx="651961" cy="16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9" idx="2"/>
          </p:cNvCxnSpPr>
          <p:nvPr/>
        </p:nvCxnSpPr>
        <p:spPr>
          <a:xfrm rot="10800000" flipV="1">
            <a:off x="1683828" y="5802080"/>
            <a:ext cx="6352870" cy="194044"/>
          </a:xfrm>
          <a:prstGeom prst="bentConnector4">
            <a:avLst>
              <a:gd name="adj1" fmla="val -91"/>
              <a:gd name="adj2" fmla="val 319367"/>
            </a:avLst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270" y="4702136"/>
            <a:ext cx="1480749" cy="1293988"/>
          </a:xfrm>
          <a:prstGeom prst="rect">
            <a:avLst/>
          </a:prstGeom>
        </p:spPr>
      </p:pic>
      <p:cxnSp>
        <p:nvCxnSpPr>
          <p:cNvPr id="25" name="Elbow Connector 24"/>
          <p:cNvCxnSpPr>
            <a:endCxn id="23" idx="2"/>
          </p:cNvCxnSpPr>
          <p:nvPr/>
        </p:nvCxnSpPr>
        <p:spPr>
          <a:xfrm>
            <a:off x="8688659" y="5802080"/>
            <a:ext cx="1547986" cy="194044"/>
          </a:xfrm>
          <a:prstGeom prst="bentConnector4">
            <a:avLst>
              <a:gd name="adj1" fmla="val 115"/>
              <a:gd name="adj2" fmla="val 315304"/>
            </a:avLst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281819" cy="706964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Mitigating Strategies and Tactics (PPPPP)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5" y="2407557"/>
            <a:ext cx="8761412" cy="3416300"/>
          </a:xfrm>
        </p:spPr>
        <p:txBody>
          <a:bodyPr/>
          <a:lstStyle/>
          <a:p>
            <a:r>
              <a:rPr lang="en-US" b="1" dirty="0"/>
              <a:t>Communicate, communicate, communicate</a:t>
            </a:r>
            <a:r>
              <a:rPr lang="en-US" b="1" dirty="0" smtClean="0"/>
              <a:t>!</a:t>
            </a:r>
          </a:p>
          <a:p>
            <a:pPr lvl="1"/>
            <a:r>
              <a:rPr lang="en-US" dirty="0"/>
              <a:t>Maintain artifacts in a </a:t>
            </a:r>
            <a:r>
              <a:rPr lang="en-US" dirty="0" smtClean="0"/>
              <a:t>central</a:t>
            </a:r>
            <a:r>
              <a:rPr lang="en-US" dirty="0"/>
              <a:t> </a:t>
            </a:r>
            <a:r>
              <a:rPr lang="en-US" dirty="0" smtClean="0"/>
              <a:t>location accessible by all stakeholders.</a:t>
            </a:r>
            <a:endParaRPr lang="en-US" dirty="0"/>
          </a:p>
          <a:p>
            <a:pPr lvl="2"/>
            <a:r>
              <a:rPr lang="en-US" dirty="0"/>
              <a:t>Charter</a:t>
            </a:r>
          </a:p>
          <a:p>
            <a:pPr lvl="2"/>
            <a:r>
              <a:rPr lang="en-US" dirty="0"/>
              <a:t>RAID Log</a:t>
            </a:r>
          </a:p>
          <a:p>
            <a:pPr lvl="2"/>
            <a:r>
              <a:rPr lang="en-US" dirty="0"/>
              <a:t>Status </a:t>
            </a:r>
            <a:r>
              <a:rPr lang="en-US" dirty="0" smtClean="0"/>
              <a:t>Summaries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97695"/>
              </p:ext>
            </p:extLst>
          </p:nvPr>
        </p:nvGraphicFramePr>
        <p:xfrm>
          <a:off x="2158478" y="4202105"/>
          <a:ext cx="8128002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88"/>
                <a:gridCol w="1269124"/>
                <a:gridCol w="1678296"/>
                <a:gridCol w="2049518"/>
                <a:gridCol w="922282"/>
                <a:gridCol w="13083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Funding may not be available for phase 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Finance indicates a reduced spend for next FY.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J. Smith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Oct. 1, 2015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Onboard</a:t>
                      </a:r>
                      <a:r>
                        <a:rPr lang="en-US" sz="1100" baseline="0" dirty="0" smtClean="0"/>
                        <a:t> new developer.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Interviews ongoing.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L.</a:t>
                      </a:r>
                      <a:r>
                        <a:rPr lang="en-US" sz="1100" baseline="0" dirty="0" smtClean="0"/>
                        <a:t> Worth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Sep. 25,</a:t>
                      </a:r>
                      <a:r>
                        <a:rPr lang="en-US" sz="1100" baseline="0" dirty="0" smtClean="0"/>
                        <a:t> 2015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Bug </a:t>
                      </a:r>
                      <a:r>
                        <a:rPr lang="en-US" sz="1100" baseline="0" dirty="0" smtClean="0"/>
                        <a:t>preventing major functionality.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See Ticket # RI89135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T. </a:t>
                      </a:r>
                      <a:r>
                        <a:rPr lang="en-US" sz="1100" dirty="0" err="1" smtClean="0"/>
                        <a:t>LeMans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Sep. 25, 2015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Select analytics</a:t>
                      </a:r>
                      <a:r>
                        <a:rPr lang="en-US" sz="1100" baseline="0" dirty="0" smtClean="0"/>
                        <a:t> platform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Proposals available from 3 vendors; under review.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M. Michaels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Jan. 2,</a:t>
                      </a:r>
                      <a:r>
                        <a:rPr lang="en-US" sz="1100" baseline="0" dirty="0" smtClean="0"/>
                        <a:t> 2016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Scope creep defined: </a:t>
            </a:r>
            <a:r>
              <a:rPr lang="en-US" i="1" dirty="0" smtClean="0"/>
              <a:t>uncontrolled</a:t>
            </a:r>
            <a:r>
              <a:rPr lang="en-US" dirty="0" smtClean="0"/>
              <a:t> change of a project’s goals…</a:t>
            </a:r>
          </a:p>
          <a:p>
            <a:pPr lvl="1"/>
            <a:r>
              <a:rPr lang="en-US" dirty="0" smtClean="0"/>
              <a:t>80% of projects experience scope creep</a:t>
            </a:r>
          </a:p>
          <a:p>
            <a:pPr lvl="1"/>
            <a:r>
              <a:rPr lang="en-US" dirty="0" smtClean="0"/>
              <a:t>Risk of unexpected cost and timeline increases</a:t>
            </a:r>
          </a:p>
          <a:p>
            <a:pPr lvl="1"/>
            <a:r>
              <a:rPr lang="en-US" dirty="0" smtClean="0"/>
              <a:t>Risk of a divergence in expected project outcomes</a:t>
            </a:r>
          </a:p>
          <a:p>
            <a:r>
              <a:rPr lang="en-US" dirty="0" smtClean="0"/>
              <a:t>Mitigating Strategies</a:t>
            </a:r>
          </a:p>
          <a:p>
            <a:pPr lvl="1"/>
            <a:r>
              <a:rPr lang="en-US" dirty="0" smtClean="0"/>
              <a:t>Clarify and communicate project scope</a:t>
            </a:r>
          </a:p>
          <a:p>
            <a:pPr lvl="1"/>
            <a:r>
              <a:rPr lang="en-US" dirty="0" smtClean="0"/>
              <a:t>Plan for and communicate scope management strategy</a:t>
            </a:r>
          </a:p>
          <a:p>
            <a:pPr lvl="1"/>
            <a:r>
              <a:rPr lang="en-US" dirty="0" smtClean="0"/>
              <a:t>Evaluate proposed changes for value and impact</a:t>
            </a:r>
          </a:p>
          <a:p>
            <a:pPr lvl="1"/>
            <a:r>
              <a:rPr lang="en-US" dirty="0" smtClean="0"/>
              <a:t>Adjust scope intelligently, adjust plan when needed</a:t>
            </a:r>
          </a:p>
          <a:p>
            <a:pPr lvl="1"/>
            <a:r>
              <a:rPr lang="en-US" dirty="0" smtClean="0"/>
              <a:t>Communicate!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902" y="2446731"/>
            <a:ext cx="2619375" cy="1533525"/>
          </a:xfrm>
          <a:prstGeom prst="rect">
            <a:avLst/>
          </a:prstGeom>
        </p:spPr>
      </p:pic>
      <p:pic>
        <p:nvPicPr>
          <p:cNvPr id="1026" name="Picture 2" descr="http://25.media.tumblr.com/tumblr_m3l1haluMW1qc3e4k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37" y="4156102"/>
            <a:ext cx="3803245" cy="25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Creep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96667"/>
            <a:ext cx="8761412" cy="38559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Clarify and Communicate Scope</a:t>
            </a:r>
          </a:p>
          <a:p>
            <a:pPr lvl="1" fontAlgn="base"/>
            <a:r>
              <a:rPr lang="en-US" dirty="0"/>
              <a:t>What is our vision </a:t>
            </a:r>
            <a:r>
              <a:rPr lang="en-US" dirty="0" smtClean="0"/>
              <a:t>and our end-goals? </a:t>
            </a:r>
            <a:r>
              <a:rPr lang="en-US" dirty="0"/>
              <a:t>What are our constraints? </a:t>
            </a:r>
          </a:p>
          <a:p>
            <a:pPr lvl="1" fontAlgn="base"/>
            <a:r>
              <a:rPr lang="en-US" dirty="0"/>
              <a:t>Who is benefitting and why</a:t>
            </a:r>
            <a:r>
              <a:rPr lang="en-US" dirty="0" smtClean="0"/>
              <a:t>?  How </a:t>
            </a:r>
            <a:r>
              <a:rPr lang="en-US" dirty="0"/>
              <a:t>can we best provide that benefit?</a:t>
            </a:r>
          </a:p>
          <a:p>
            <a:pPr fontAlgn="base"/>
            <a:r>
              <a:rPr lang="en-US" dirty="0" smtClean="0"/>
              <a:t>Manage Scope</a:t>
            </a:r>
          </a:p>
          <a:p>
            <a:pPr lvl="1" fontAlgn="base"/>
            <a:r>
              <a:rPr lang="en-US" dirty="0" smtClean="0"/>
              <a:t>Embrace inevitable change</a:t>
            </a:r>
          </a:p>
          <a:p>
            <a:pPr lvl="1" fontAlgn="base"/>
            <a:r>
              <a:rPr lang="en-US" dirty="0" smtClean="0"/>
              <a:t>Define a clear path to change</a:t>
            </a:r>
          </a:p>
          <a:p>
            <a:r>
              <a:rPr lang="en-US" dirty="0" smtClean="0"/>
              <a:t>Evaluate Changes</a:t>
            </a:r>
          </a:p>
          <a:p>
            <a:pPr lvl="1"/>
            <a:r>
              <a:rPr lang="en-US" dirty="0" smtClean="0"/>
              <a:t>What value is the change providing?  Is it in line with our vision?</a:t>
            </a:r>
          </a:p>
          <a:p>
            <a:pPr lvl="1"/>
            <a:r>
              <a:rPr lang="en-US" dirty="0" smtClean="0"/>
              <a:t>What is the impact on the project to incorporate the change</a:t>
            </a:r>
          </a:p>
          <a:p>
            <a:r>
              <a:rPr lang="en-US" dirty="0" smtClean="0"/>
              <a:t>Adjust scope</a:t>
            </a:r>
          </a:p>
          <a:p>
            <a:pPr lvl="1"/>
            <a:r>
              <a:rPr lang="en-US" dirty="0" smtClean="0"/>
              <a:t>Re-clarify and communicate scope</a:t>
            </a:r>
          </a:p>
          <a:p>
            <a:pPr lvl="1"/>
            <a:r>
              <a:rPr lang="en-US" dirty="0" smtClean="0"/>
              <a:t>Adjust project as needed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168980"/>
            <a:ext cx="2492829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6341</TotalTime>
  <Words>481</Words>
  <Application>Microsoft Office PowerPoint</Application>
  <PresentationFormat>Widescreen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Preventing Disaster:  How to Avoid Common IT Project Management Pitfalls</vt:lpstr>
      <vt:lpstr>Agenda</vt:lpstr>
      <vt:lpstr>Speakers</vt:lpstr>
      <vt:lpstr>Common Pitfalls of IT Projects</vt:lpstr>
      <vt:lpstr>Mitigating Strategies and Tactics (PPPPP)</vt:lpstr>
      <vt:lpstr>Mitigating Strategies and Tactics (PPPPP)</vt:lpstr>
      <vt:lpstr>Mitigating Strategies and Tactics (PPPPP)</vt:lpstr>
      <vt:lpstr>Scope Management</vt:lpstr>
      <vt:lpstr>Scope Creep Mitigation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Couch</dc:creator>
  <cp:lastModifiedBy>Tara Teaford</cp:lastModifiedBy>
  <cp:revision>65</cp:revision>
  <dcterms:created xsi:type="dcterms:W3CDTF">2015-08-21T16:51:11Z</dcterms:created>
  <dcterms:modified xsi:type="dcterms:W3CDTF">2015-09-23T14:24:11Z</dcterms:modified>
</cp:coreProperties>
</file>